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4278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12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spcBef>
                <a:spcPts val="0"/>
              </a:spcBef>
              <a:buClrTx/>
              <a:buSzTx/>
              <a:buNone/>
              <a:defRPr sz="4224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88149250_2145x1620.jpg"/>
          <p:cNvSpPr>
            <a:spLocks noGrp="1"/>
          </p:cNvSpPr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1169517375_2880x1920.jpg"/>
          <p:cNvSpPr>
            <a:spLocks noGrp="1"/>
          </p:cNvSpPr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184386109_2439x1626.jpg"/>
          <p:cNvSpPr>
            <a:spLocks noGrp="1"/>
          </p:cNvSpPr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1169517375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69517375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23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z="11600" spc="-348">
                <a:solidFill>
                  <a:srgbClr val="FFFFFF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84386109_2439x1626.jpg"/>
          <p:cNvSpPr>
            <a:spLocks noGrp="1"/>
          </p:cNvSpPr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70000" y="3885108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gradFill flip="none" rotWithShape="1">
          <a:gsLst>
            <a:gs pos="0">
              <a:srgbClr val="93E3FD"/>
            </a:gs>
            <a:gs pos="100000">
              <a:srgbClr val="F4A4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988149250_2145x1620.jpg"/>
          <p:cNvSpPr>
            <a:spLocks noGrp="1"/>
          </p:cNvSpPr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62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Подзаголовок слайд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z="5500" spc="-55"/>
            </a:lvl1pPr>
            <a:lvl2pPr marL="0" indent="457200" defTabSz="825500">
              <a:buClrTx/>
              <a:buSzTx/>
              <a:buNone/>
              <a:defRPr sz="5500" spc="-55"/>
            </a:lvl2pPr>
            <a:lvl3pPr marL="0" indent="914400" defTabSz="825500">
              <a:buClrTx/>
              <a:buSzTx/>
              <a:buNone/>
              <a:defRPr sz="5500" spc="-55"/>
            </a:lvl3pPr>
            <a:lvl4pPr marL="0" indent="1371600" defTabSz="825500">
              <a:buClrTx/>
              <a:buSzTx/>
              <a:buNone/>
              <a:defRPr sz="5500" spc="-55"/>
            </a:lvl4pPr>
            <a:lvl5pPr marL="0" indent="1828800" defTabSz="825500">
              <a:buClrTx/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66448" y="13065506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da.litres.ru/v-p-praznikov/" TargetMode="External"/><Relationship Id="rId2" Type="http://schemas.openxmlformats.org/officeDocument/2006/relationships/hyperlink" Target="https://pda.litres.ru/tatyana-praznikova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3E3FD"/>
            </a:gs>
            <a:gs pos="100000">
              <a:srgbClr val="F4A4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«Буклет о закаливании для родителей»"/>
          <p:cNvSpPr txBox="1">
            <a:spLocks noGrp="1"/>
          </p:cNvSpPr>
          <p:nvPr>
            <p:ph type="ctrTitle"/>
          </p:nvPr>
        </p:nvSpPr>
        <p:spPr>
          <a:xfrm>
            <a:off x="1751217" y="5241172"/>
            <a:ext cx="20881566" cy="1558714"/>
          </a:xfrm>
          <a:prstGeom prst="rect">
            <a:avLst/>
          </a:prstGeom>
        </p:spPr>
        <p:txBody>
          <a:bodyPr/>
          <a:lstStyle>
            <a:lvl1pPr defTabSz="1755604">
              <a:defRPr sz="8352" spc="-250"/>
            </a:lvl1pPr>
          </a:lstStyle>
          <a:p>
            <a:r>
              <a:rPr dirty="0"/>
              <a:t> «</a:t>
            </a:r>
            <a:r>
              <a:rPr dirty="0" err="1"/>
              <a:t>Буклет</a:t>
            </a:r>
            <a:r>
              <a:rPr dirty="0"/>
              <a:t> о </a:t>
            </a:r>
            <a:r>
              <a:rPr dirty="0" err="1"/>
              <a:t>закаливании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родителей</a:t>
            </a:r>
            <a:r>
              <a:rPr dirty="0"/>
              <a:t>»</a:t>
            </a:r>
          </a:p>
        </p:txBody>
      </p:sp>
      <p:sp>
        <p:nvSpPr>
          <p:cNvPr id="152" name="Д. Покровское…"/>
          <p:cNvSpPr txBox="1">
            <a:spLocks noGrp="1"/>
          </p:cNvSpPr>
          <p:nvPr>
            <p:ph type="body" idx="21"/>
          </p:nvPr>
        </p:nvSpPr>
        <p:spPr>
          <a:xfrm>
            <a:off x="1270000" y="12101430"/>
            <a:ext cx="21844000" cy="147612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742950">
              <a:defRPr sz="3959"/>
            </a:pPr>
            <a:r>
              <a:rPr lang="ru-RU" dirty="0"/>
              <a:t>с</a:t>
            </a:r>
            <a:r>
              <a:rPr lang="ru-RU" dirty="0" smtClean="0"/>
              <a:t>. Дубровное</a:t>
            </a:r>
            <a:endParaRPr dirty="0"/>
          </a:p>
          <a:p>
            <a:pPr defTabSz="742950">
              <a:defRPr sz="3959"/>
            </a:pPr>
            <a:r>
              <a:rPr dirty="0"/>
              <a:t> </a:t>
            </a:r>
            <a:r>
              <a:rPr dirty="0" smtClean="0"/>
              <a:t>202</a:t>
            </a:r>
            <a:r>
              <a:rPr lang="ru-RU" dirty="0" smtClean="0"/>
              <a:t>3-2024</a:t>
            </a:r>
            <a:endParaRPr dirty="0"/>
          </a:p>
        </p:txBody>
      </p:sp>
      <p:sp>
        <p:nvSpPr>
          <p:cNvPr id="153" name="Муниципальное образовательное учреждение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204367"/>
            <a:ext cx="21844000" cy="2827656"/>
          </a:xfrm>
          <a:prstGeom prst="rect">
            <a:avLst/>
          </a:prstGeom>
        </p:spPr>
        <p:txBody>
          <a:bodyPr/>
          <a:lstStyle/>
          <a:p>
            <a:pPr marL="243355" indent="-243355" defTabSz="270255">
              <a:lnSpc>
                <a:spcPct val="80000"/>
              </a:lnSpc>
              <a:defRPr sz="5320">
                <a:latin typeface="Canela Deck Regular"/>
                <a:ea typeface="Canela Deck Regular"/>
                <a:cs typeface="Canela Deck Regular"/>
                <a:sym typeface="Canela Deck Regular"/>
              </a:defRPr>
            </a:pPr>
            <a:r>
              <a:rPr lang="ru-RU" dirty="0" smtClean="0"/>
              <a:t>Мини-центр при КГУ «Дубровинская средняя школа имени </a:t>
            </a:r>
            <a:r>
              <a:rPr lang="ru-RU" dirty="0" err="1" smtClean="0"/>
              <a:t>С.Г.Гуденко</a:t>
            </a:r>
            <a:r>
              <a:rPr lang="ru-RU" dirty="0" smtClean="0"/>
              <a:t>»</a:t>
            </a:r>
            <a:endParaRPr dirty="0"/>
          </a:p>
        </p:txBody>
      </p:sp>
      <p:sp>
        <p:nvSpPr>
          <p:cNvPr id="154" name="Воспитатель: Кузьмина Анастасия Павловна"/>
          <p:cNvSpPr txBox="1"/>
          <p:nvPr/>
        </p:nvSpPr>
        <p:spPr>
          <a:xfrm>
            <a:off x="11376411" y="8553354"/>
            <a:ext cx="12897465" cy="1794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520065">
              <a:lnSpc>
                <a:spcPct val="80000"/>
              </a:lnSpc>
              <a:defRPr sz="5292" spc="-158"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r>
              <a:rPr dirty="0" err="1"/>
              <a:t>Воспитатель</a:t>
            </a:r>
            <a:r>
              <a:rPr dirty="0"/>
              <a:t>: </a:t>
            </a:r>
            <a:r>
              <a:rPr dirty="0" smtClean="0"/>
              <a:t>К</a:t>
            </a:r>
            <a:r>
              <a:rPr lang="ru-RU" dirty="0" err="1" smtClean="0"/>
              <a:t>ойло</a:t>
            </a:r>
            <a:r>
              <a:rPr lang="ru-RU" dirty="0" smtClean="0"/>
              <a:t> Татьяна Сергеевна</a:t>
            </a:r>
            <a:r>
              <a:rPr dirty="0" smtClean="0"/>
              <a:t>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регулярность…"/>
          <p:cNvSpPr txBox="1">
            <a:spLocks noGrp="1"/>
          </p:cNvSpPr>
          <p:nvPr>
            <p:ph type="body" sz="quarter" idx="1"/>
          </p:nvPr>
        </p:nvSpPr>
        <p:spPr>
          <a:xfrm>
            <a:off x="402585" y="3854357"/>
            <a:ext cx="7054619" cy="9253028"/>
          </a:xfrm>
          <a:prstGeom prst="rect">
            <a:avLst/>
          </a:prstGeom>
        </p:spPr>
        <p:txBody>
          <a:bodyPr/>
          <a:lstStyle/>
          <a:p>
            <a:pPr marL="391159" indent="-391159" defTabSz="1706879">
              <a:spcBef>
                <a:spcPts val="1600"/>
              </a:spcBef>
              <a:defRPr sz="3359" b="1"/>
            </a:pPr>
            <a:r>
              <a:t>	регулярность</a:t>
            </a:r>
          </a:p>
          <a:p>
            <a:pPr marL="391159" indent="-391159" defTabSz="1706879">
              <a:spcBef>
                <a:spcPts val="1600"/>
              </a:spcBef>
              <a:defRPr sz="3359" b="1"/>
            </a:pPr>
            <a:r>
              <a:t>	систематичность</a:t>
            </a:r>
          </a:p>
          <a:p>
            <a:pPr marL="391159" indent="-391159" defTabSz="1706879">
              <a:spcBef>
                <a:spcPts val="1600"/>
              </a:spcBef>
              <a:defRPr sz="3359" b="1"/>
            </a:pPr>
            <a:r>
              <a:t>	постепенность</a:t>
            </a:r>
          </a:p>
          <a:p>
            <a:pPr marL="391159" indent="-391159" defTabSz="1706879">
              <a:spcBef>
                <a:spcPts val="1600"/>
              </a:spcBef>
              <a:defRPr sz="3359" b="1"/>
            </a:pPr>
            <a:r>
              <a:t>	последовательность</a:t>
            </a:r>
          </a:p>
          <a:p>
            <a:pPr marL="391159" indent="-391159" defTabSz="1706879">
              <a:spcBef>
                <a:spcPts val="1600"/>
              </a:spcBef>
              <a:defRPr sz="3359" b="1"/>
            </a:pPr>
            <a:r>
              <a:t>	продолжительность</a:t>
            </a:r>
          </a:p>
          <a:p>
            <a:pPr marL="391159" indent="-391159" defTabSz="1706879">
              <a:spcBef>
                <a:spcPts val="1600"/>
              </a:spcBef>
              <a:defRPr sz="3359" b="1"/>
            </a:pPr>
            <a:r>
              <a:t>	сочетание процедур</a:t>
            </a:r>
          </a:p>
          <a:p>
            <a:pPr marL="391159" indent="-391159" defTabSz="1706879">
              <a:spcBef>
                <a:spcPts val="1600"/>
              </a:spcBef>
              <a:defRPr sz="3359" b="1"/>
            </a:pPr>
            <a:r>
              <a:t>	возраст</a:t>
            </a:r>
          </a:p>
          <a:p>
            <a:pPr marL="391159" indent="-391159" defTabSz="1706879">
              <a:spcBef>
                <a:spcPts val="1600"/>
              </a:spcBef>
              <a:defRPr sz="3359" b="1"/>
            </a:pPr>
            <a:r>
              <a:t>	самочувствие</a:t>
            </a:r>
          </a:p>
          <a:p>
            <a:pPr marL="391159" indent="-391159" defTabSz="1706879">
              <a:spcBef>
                <a:spcPts val="1600"/>
              </a:spcBef>
              <a:defRPr sz="3359" b="1"/>
            </a:pPr>
            <a:r>
              <a:t>	состояние здоровья</a:t>
            </a:r>
          </a:p>
          <a:p>
            <a:pPr marL="391159" indent="-391159" defTabSz="1706879">
              <a:spcBef>
                <a:spcPts val="1600"/>
              </a:spcBef>
              <a:defRPr sz="3359" b="1"/>
            </a:pPr>
            <a:r>
              <a:t>	настроение</a:t>
            </a:r>
          </a:p>
          <a:p>
            <a:pPr marL="391159" indent="-391159" defTabSz="1706879">
              <a:spcBef>
                <a:spcPts val="1600"/>
              </a:spcBef>
              <a:defRPr sz="3359" b="1"/>
            </a:pPr>
            <a:r>
              <a:t>	индивидуальность</a:t>
            </a:r>
          </a:p>
        </p:txBody>
      </p:sp>
      <p:sp>
        <p:nvSpPr>
          <p:cNvPr id="188" name="При выборе системы закаливания нужно учитывать:"/>
          <p:cNvSpPr txBox="1">
            <a:spLocks noGrp="1"/>
          </p:cNvSpPr>
          <p:nvPr>
            <p:ph type="body" idx="22"/>
          </p:nvPr>
        </p:nvSpPr>
        <p:spPr>
          <a:xfrm>
            <a:off x="782948" y="509966"/>
            <a:ext cx="22818104" cy="169882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709930">
              <a:lnSpc>
                <a:spcPct val="80000"/>
              </a:lnSpc>
              <a:defRPr sz="7224" spc="-216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r>
              <a:t>При выборе системы закаливания нужно учитывать:</a:t>
            </a:r>
          </a:p>
        </p:txBody>
      </p:sp>
      <p:pic>
        <p:nvPicPr>
          <p:cNvPr id="189" name="zakalivanie_detej1.jpg" descr="zakalivanie_detej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3491" y="2185210"/>
            <a:ext cx="16702115" cy="10910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Основные принципы:"/>
          <p:cNvSpPr txBox="1">
            <a:spLocks noGrp="1"/>
          </p:cNvSpPr>
          <p:nvPr>
            <p:ph type="title"/>
          </p:nvPr>
        </p:nvSpPr>
        <p:spPr>
          <a:xfrm>
            <a:off x="1688157" y="752782"/>
            <a:ext cx="21393382" cy="1686105"/>
          </a:xfrm>
          <a:prstGeom prst="rect">
            <a:avLst/>
          </a:prstGeom>
        </p:spPr>
        <p:txBody>
          <a:bodyPr/>
          <a:lstStyle/>
          <a:p>
            <a:r>
              <a:t> Основные принципы:</a:t>
            </a:r>
          </a:p>
        </p:txBody>
      </p:sp>
      <p:sp>
        <p:nvSpPr>
          <p:cNvPr id="192" name="Постепенность увеличения дозировки раздражителя. Лучше начинать закаливание в летнее время года.…"/>
          <p:cNvSpPr txBox="1">
            <a:spLocks noGrp="1"/>
          </p:cNvSpPr>
          <p:nvPr>
            <p:ph type="body" sz="half" idx="1"/>
          </p:nvPr>
        </p:nvSpPr>
        <p:spPr>
          <a:xfrm>
            <a:off x="229747" y="2888011"/>
            <a:ext cx="10225516" cy="10353173"/>
          </a:xfrm>
          <a:prstGeom prst="rect">
            <a:avLst/>
          </a:prstGeom>
        </p:spPr>
        <p:txBody>
          <a:bodyPr/>
          <a:lstStyle/>
          <a:p>
            <a:pPr marL="1074800" indent="-944880" algn="just" defTabSz="2267711">
              <a:spcBef>
                <a:spcPts val="2200"/>
              </a:spcBef>
              <a:buFont typeface="Helvetica"/>
              <a:defRPr sz="4464"/>
            </a:pPr>
            <a:r>
              <a:t>Постепенность увеличения дозировки раздражителя. Лучше начинать закаливание в летнее время года. </a:t>
            </a:r>
          </a:p>
          <a:p>
            <a:pPr marL="1074800" indent="-944880" algn="just" defTabSz="2267711">
              <a:spcBef>
                <a:spcPts val="2200"/>
              </a:spcBef>
              <a:buFont typeface="Helvetica"/>
              <a:defRPr sz="4464"/>
            </a:pPr>
            <a:r>
              <a:t>Последовательность применения закаливающих процедур. </a:t>
            </a:r>
          </a:p>
          <a:p>
            <a:pPr marL="1074800" indent="-944880" algn="just" defTabSz="2267711">
              <a:spcBef>
                <a:spcPts val="2200"/>
              </a:spcBef>
              <a:buFont typeface="Helvetica"/>
              <a:defRPr sz="4464"/>
            </a:pPr>
            <a:r>
              <a:t>Систематичность начатых процедур. </a:t>
            </a:r>
          </a:p>
          <a:p>
            <a:pPr marL="1074800" indent="-944880" algn="just" defTabSz="2267711">
              <a:spcBef>
                <a:spcPts val="2200"/>
              </a:spcBef>
              <a:buFont typeface="Helvetica"/>
              <a:defRPr sz="4464"/>
            </a:pPr>
            <a:r>
              <a:t>Комплексность. </a:t>
            </a:r>
          </a:p>
          <a:p>
            <a:pPr marL="1074800" indent="-944880" algn="just" defTabSz="2267711">
              <a:spcBef>
                <a:spcPts val="2200"/>
              </a:spcBef>
              <a:buFont typeface="Helvetica"/>
              <a:defRPr sz="4464"/>
            </a:pPr>
            <a:r>
              <a:t>Учёт индивидуальных особенностей ребёнка.</a:t>
            </a:r>
          </a:p>
        </p:txBody>
      </p:sp>
      <p:pic>
        <p:nvPicPr>
          <p:cNvPr id="193" name="IMG_7969.jpeg" descr="IMG_7969.jpeg"/>
          <p:cNvPicPr>
            <a:picLocks noChangeAspect="1"/>
          </p:cNvPicPr>
          <p:nvPr/>
        </p:nvPicPr>
        <p:blipFill>
          <a:blip r:embed="rId2">
            <a:extLst/>
          </a:blip>
          <a:srcRect l="1159" r="3865"/>
          <a:stretch>
            <a:fillRect/>
          </a:stretch>
        </p:blipFill>
        <p:spPr>
          <a:xfrm>
            <a:off x="10950801" y="3682532"/>
            <a:ext cx="13424704" cy="7260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Закаливание –это тренировка приспособительных возможностей организма с помощью естественных природных факторов: воды, воздуха, солнца. Закаливаться каким - либо одним фактором трудно. При закаливании на человека действуют различные факторы.…"/>
          <p:cNvSpPr txBox="1">
            <a:spLocks noGrp="1"/>
          </p:cNvSpPr>
          <p:nvPr>
            <p:ph type="body" sz="half" idx="1"/>
          </p:nvPr>
        </p:nvSpPr>
        <p:spPr>
          <a:xfrm>
            <a:off x="1999089" y="2216635"/>
            <a:ext cx="21150354" cy="4058262"/>
          </a:xfrm>
          <a:prstGeom prst="rect">
            <a:avLst/>
          </a:prstGeom>
        </p:spPr>
        <p:txBody>
          <a:bodyPr/>
          <a:lstStyle/>
          <a:p>
            <a:pPr marL="363219" indent="-363219" algn="just" defTabSz="1584959">
              <a:spcBef>
                <a:spcPts val="1500"/>
              </a:spcBef>
              <a:defRPr sz="3120"/>
            </a:pPr>
            <a:r>
              <a:t>Закаливание –это тренировка приспособительных возможностей организма с помощью естественных природных факторов: воды, воздуха, солнца. Закаливаться каким - либо одним фактором трудно. При закаливании на человека действуют различные факторы. </a:t>
            </a:r>
          </a:p>
          <a:p>
            <a:pPr marL="0" indent="0" algn="just" defTabSz="1584959">
              <a:spcBef>
                <a:spcPts val="1500"/>
              </a:spcBef>
              <a:buClrTx/>
              <a:buSzTx/>
              <a:buNone/>
              <a:defRPr sz="3120"/>
            </a:pPr>
            <a:r>
              <a:t>• Закаливание оказывает общеукрепляющее действие, улучшает кровообращение, повышает тонус нервной системы, нормализует обмен веществ. Организм ребенка получает возможность лучше приспособиться к меняющимся условиям и безболезненно переносить чрезмерное охлаждение, перегревание и другие неблагоприятные воздействия.</a:t>
            </a:r>
          </a:p>
        </p:txBody>
      </p:sp>
      <p:sp>
        <p:nvSpPr>
          <p:cNvPr id="196" name="Важно знать"/>
          <p:cNvSpPr txBox="1">
            <a:spLocks noGrp="1"/>
          </p:cNvSpPr>
          <p:nvPr>
            <p:ph type="title"/>
          </p:nvPr>
        </p:nvSpPr>
        <p:spPr>
          <a:xfrm>
            <a:off x="1001654" y="327479"/>
            <a:ext cx="22380692" cy="1638563"/>
          </a:xfrm>
          <a:prstGeom prst="rect">
            <a:avLst/>
          </a:prstGeom>
        </p:spPr>
        <p:txBody>
          <a:bodyPr/>
          <a:lstStyle/>
          <a:p>
            <a:r>
              <a:t>Важно знать</a:t>
            </a:r>
          </a:p>
        </p:txBody>
      </p:sp>
      <p:pic>
        <p:nvPicPr>
          <p:cNvPr id="197" name="IMG_7980.png" descr="IMG_79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3476" y="6258309"/>
            <a:ext cx="8522173" cy="7510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7984.png" descr="IMG_7984.png"/>
          <p:cNvPicPr>
            <a:picLocks noChangeAspect="1"/>
          </p:cNvPicPr>
          <p:nvPr/>
        </p:nvPicPr>
        <p:blipFill>
          <a:blip r:embed="rId3">
            <a:extLst/>
          </a:blip>
          <a:srcRect t="16820"/>
          <a:stretch>
            <a:fillRect/>
          </a:stretch>
        </p:blipFill>
        <p:spPr>
          <a:xfrm>
            <a:off x="2368586" y="6402066"/>
            <a:ext cx="10185342" cy="7223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Итог:"/>
          <p:cNvSpPr txBox="1">
            <a:spLocks noGrp="1"/>
          </p:cNvSpPr>
          <p:nvPr>
            <p:ph type="title"/>
          </p:nvPr>
        </p:nvSpPr>
        <p:spPr>
          <a:xfrm>
            <a:off x="1001654" y="50410"/>
            <a:ext cx="22380692" cy="1775268"/>
          </a:xfrm>
          <a:prstGeom prst="rect">
            <a:avLst/>
          </a:prstGeom>
        </p:spPr>
        <p:txBody>
          <a:bodyPr/>
          <a:lstStyle/>
          <a:p>
            <a:r>
              <a:t>Итог:</a:t>
            </a:r>
          </a:p>
        </p:txBody>
      </p:sp>
      <p:sp>
        <p:nvSpPr>
          <p:cNvPr id="201" name="Подводя итоги можно сделать вывод: Закалённые дети всегда отличаются подвижностью, не боятся перепадов температуры и переохлаждения. Закаливание детей — прочный фундамент здоровья на всю жизнь."/>
          <p:cNvSpPr txBox="1">
            <a:spLocks noGrp="1"/>
          </p:cNvSpPr>
          <p:nvPr>
            <p:ph type="body" sz="half" idx="1"/>
          </p:nvPr>
        </p:nvSpPr>
        <p:spPr>
          <a:xfrm>
            <a:off x="747744" y="1388396"/>
            <a:ext cx="22456640" cy="3283300"/>
          </a:xfrm>
          <a:prstGeom prst="rect">
            <a:avLst/>
          </a:prstGeom>
        </p:spPr>
        <p:txBody>
          <a:bodyPr anchor="ctr"/>
          <a:lstStyle>
            <a:lvl1pPr marL="0" indent="0" algn="just">
              <a:buClrTx/>
              <a:buSzTx/>
              <a:buNone/>
            </a:lvl1pPr>
          </a:lstStyle>
          <a:p>
            <a:r>
              <a:t>Подводя итоги можно сделать вывод: Закалённые дети всегда отличаются подвижностью, не боятся перепадов температуры и переохлаждения. Закаливание детей — прочный фундамент здоровья на всю жизнь.</a:t>
            </a:r>
          </a:p>
        </p:txBody>
      </p:sp>
      <p:pic>
        <p:nvPicPr>
          <p:cNvPr id="202" name="i.webp" descr="i.webp"/>
          <p:cNvPicPr>
            <a:picLocks noChangeAspect="1"/>
          </p:cNvPicPr>
          <p:nvPr/>
        </p:nvPicPr>
        <p:blipFill>
          <a:blip r:embed="rId2">
            <a:extLst/>
          </a:blip>
          <a:srcRect t="5337" r="652" b="15844"/>
          <a:stretch>
            <a:fillRect/>
          </a:stretch>
        </p:blipFill>
        <p:spPr>
          <a:xfrm>
            <a:off x="4306783" y="4615853"/>
            <a:ext cx="15338446" cy="9126722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Текст"/>
          <p:cNvSpPr txBox="1"/>
          <p:nvPr/>
        </p:nvSpPr>
        <p:spPr>
          <a:xfrm>
            <a:off x="3760634" y="661488"/>
            <a:ext cx="127001" cy="55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Литература для самостоятельного изучения"/>
          <p:cNvSpPr txBox="1">
            <a:spLocks noGrp="1"/>
          </p:cNvSpPr>
          <p:nvPr>
            <p:ph type="title"/>
          </p:nvPr>
        </p:nvSpPr>
        <p:spPr>
          <a:xfrm>
            <a:off x="2024900" y="-29471"/>
            <a:ext cx="19722552" cy="3250610"/>
          </a:xfrm>
          <a:prstGeom prst="rect">
            <a:avLst/>
          </a:prstGeom>
        </p:spPr>
        <p:txBody>
          <a:bodyPr/>
          <a:lstStyle/>
          <a:p>
            <a:r>
              <a:t>Литература для самостоятельного изучения </a:t>
            </a:r>
          </a:p>
        </p:txBody>
      </p:sp>
      <p:sp>
        <p:nvSpPr>
          <p:cNvPr id="206" name="Т. В. Празникова, В. П. Празников: Закаливание детей дошкольного возраста…"/>
          <p:cNvSpPr txBox="1">
            <a:spLocks noGrp="1"/>
          </p:cNvSpPr>
          <p:nvPr>
            <p:ph type="body" idx="1"/>
          </p:nvPr>
        </p:nvSpPr>
        <p:spPr>
          <a:xfrm>
            <a:off x="1315568" y="5224130"/>
            <a:ext cx="21141216" cy="6883485"/>
          </a:xfrm>
          <a:prstGeom prst="rect">
            <a:avLst/>
          </a:prstGeom>
        </p:spPr>
        <p:txBody>
          <a:bodyPr/>
          <a:lstStyle/>
          <a:p>
            <a:pPr algn="just"/>
            <a:r>
              <a:rPr>
                <a:hlinkClick r:id="rId2"/>
              </a:rPr>
              <a:t>Т. В. Празникова</a:t>
            </a:r>
            <a:r>
              <a:t>, </a:t>
            </a:r>
            <a:r>
              <a:rPr>
                <a:hlinkClick r:id="rId3"/>
              </a:rPr>
              <a:t>В. П. Празников</a:t>
            </a:r>
            <a:r>
              <a:t>: Закаливание детей дошкольного возраста</a:t>
            </a:r>
            <a:r>
              <a:rPr sz="1100">
                <a:solidFill>
                  <a:srgbClr val="767579"/>
                </a:solidFill>
              </a:rPr>
              <a:t> </a:t>
            </a:r>
          </a:p>
          <a:p>
            <a:pPr algn="just"/>
            <a:r>
              <a:t>И. Анохина: Закаливание организма ребенка в ДОУ и семье</a:t>
            </a:r>
          </a:p>
          <a:p>
            <a:pPr algn="just"/>
            <a:r>
              <a:t>Николай Бурцев: Правильное закаливание детей от рождения до школы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Спасибо за внимание!"/>
          <p:cNvSpPr txBox="1">
            <a:spLocks noGrp="1"/>
          </p:cNvSpPr>
          <p:nvPr>
            <p:ph type="title"/>
          </p:nvPr>
        </p:nvSpPr>
        <p:spPr>
          <a:xfrm>
            <a:off x="3628532" y="5750393"/>
            <a:ext cx="17126936" cy="2215214"/>
          </a:xfrm>
          <a:prstGeom prst="rect">
            <a:avLst/>
          </a:prstGeom>
        </p:spPr>
        <p:txBody>
          <a:bodyPr/>
          <a:lstStyle>
            <a:lvl1pPr>
              <a:defRPr sz="11500" spc="-344"/>
            </a:lvl1pPr>
          </a:lstStyle>
          <a:p>
            <a: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Родителям на заметку!"/>
          <p:cNvSpPr txBox="1">
            <a:spLocks noGrp="1"/>
          </p:cNvSpPr>
          <p:nvPr>
            <p:ph type="title"/>
          </p:nvPr>
        </p:nvSpPr>
        <p:spPr>
          <a:xfrm>
            <a:off x="936509" y="93452"/>
            <a:ext cx="22510982" cy="1659622"/>
          </a:xfrm>
          <a:prstGeom prst="rect">
            <a:avLst/>
          </a:prstGeom>
        </p:spPr>
        <p:txBody>
          <a:bodyPr/>
          <a:lstStyle>
            <a:lvl1pPr defTabSz="1901904">
              <a:lnSpc>
                <a:spcPct val="90000"/>
              </a:lnSpc>
              <a:defRPr sz="9048" spc="-271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Родителям на заметку!</a:t>
            </a:r>
          </a:p>
        </p:txBody>
      </p:sp>
      <p:pic>
        <p:nvPicPr>
          <p:cNvPr id="157" name="IMG_7963.png" descr="IMG_79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6835" y="5976178"/>
            <a:ext cx="18170330" cy="781933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Цель закаливания – выработать способность организма, быстро изменять работу органов и систем в связи с постоянно меняющейся внешней средой.…"/>
          <p:cNvSpPr txBox="1"/>
          <p:nvPr/>
        </p:nvSpPr>
        <p:spPr>
          <a:xfrm>
            <a:off x="818886" y="2007139"/>
            <a:ext cx="23057800" cy="389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just" defTabSz="1633727">
              <a:spcBef>
                <a:spcPts val="1600"/>
              </a:spcBef>
              <a:defRPr sz="3216"/>
            </a:pPr>
            <a:r>
              <a:rPr b="1"/>
              <a:t> Цель закаливания</a:t>
            </a:r>
            <a:r>
              <a:t> – выработать способность организма, быстро изменять работу органов и систем в связи с постоянно меняющейся внешней средой. </a:t>
            </a:r>
          </a:p>
          <a:p>
            <a:pPr algn="just" defTabSz="1633727">
              <a:spcBef>
                <a:spcPts val="1600"/>
              </a:spcBef>
              <a:defRPr sz="3216"/>
            </a:pPr>
            <a:r>
              <a:t>В результате закаливания ребёнок становится менее восприимчивы к резким изменением температуры, простудным заболеваниям, инфекционным заболеваниям. </a:t>
            </a:r>
          </a:p>
          <a:p>
            <a:pPr algn="just" defTabSz="1633727">
              <a:spcBef>
                <a:spcPts val="1600"/>
              </a:spcBef>
              <a:defRPr sz="3216"/>
            </a:pPr>
            <a:r>
              <a:rPr b="1"/>
              <a:t>Дети обладают: </a:t>
            </a:r>
            <a:r>
              <a:t>хорошим здоровьем, хорошим аппетитом, спокойствием, уравновешенностью, бодростью Работоспособностью, жизнерадостностью.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G_7962.jpeg" descr="IMG_796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2878" y="-35026"/>
            <a:ext cx="19338244" cy="13786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Виды закаливания"/>
          <p:cNvSpPr txBox="1">
            <a:spLocks noGrp="1"/>
          </p:cNvSpPr>
          <p:nvPr>
            <p:ph type="title"/>
          </p:nvPr>
        </p:nvSpPr>
        <p:spPr>
          <a:xfrm>
            <a:off x="700880" y="290915"/>
            <a:ext cx="22982240" cy="1760662"/>
          </a:xfrm>
          <a:prstGeom prst="rect">
            <a:avLst/>
          </a:prstGeom>
        </p:spPr>
        <p:txBody>
          <a:bodyPr/>
          <a:lstStyle>
            <a:lvl1pPr>
              <a:defRPr sz="9400" spc="-282"/>
            </a:lvl1pPr>
          </a:lstStyle>
          <a:p>
            <a:r>
              <a:t> Виды закаливания</a:t>
            </a:r>
          </a:p>
        </p:txBody>
      </p:sp>
      <p:sp>
        <p:nvSpPr>
          <p:cNvPr id="163" name="• ОБТИРАНИЕ…"/>
          <p:cNvSpPr txBox="1">
            <a:spLocks noGrp="1"/>
          </p:cNvSpPr>
          <p:nvPr>
            <p:ph type="body" sz="quarter" idx="1"/>
          </p:nvPr>
        </p:nvSpPr>
        <p:spPr>
          <a:xfrm>
            <a:off x="213680" y="4807197"/>
            <a:ext cx="8799690" cy="62024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635634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6468" spc="-194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pPr>
            <a:r>
              <a:rPr sz="4400" dirty="0"/>
              <a:t>• </a:t>
            </a:r>
            <a:r>
              <a:rPr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ОБТИРАНИЕ</a:t>
            </a:r>
          </a:p>
          <a:p>
            <a:pPr marL="0" indent="0" defTabSz="635634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6468" spc="-194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pPr>
            <a:r>
              <a:rPr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ОБЛИВАНИЕ</a:t>
            </a:r>
          </a:p>
          <a:p>
            <a:pPr marL="0" indent="0" defTabSz="635634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6468" spc="-194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pPr>
            <a:r>
              <a:rPr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ПРИНЯТИЕ ДУША</a:t>
            </a:r>
          </a:p>
          <a:p>
            <a:pPr marL="0" indent="0" defTabSz="635634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6468" spc="-194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pPr>
            <a:r>
              <a:rPr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ЗАКАЛИВАНИЕ ВОЗДУХОМ</a:t>
            </a:r>
          </a:p>
          <a:p>
            <a:pPr marL="0" indent="0" defTabSz="635634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6468" spc="-194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pPr>
            <a:r>
              <a:rPr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ПРОВЕТРИВАНИЕ ПОМЕЩЕНИЯ</a:t>
            </a:r>
          </a:p>
        </p:txBody>
      </p:sp>
      <p:pic>
        <p:nvPicPr>
          <p:cNvPr id="164" name="IMG_7967.jpeg" descr="IMG_7967.jpeg"/>
          <p:cNvPicPr>
            <a:picLocks noChangeAspect="1"/>
          </p:cNvPicPr>
          <p:nvPr/>
        </p:nvPicPr>
        <p:blipFill rotWithShape="1">
          <a:blip r:embed="rId2">
            <a:extLst/>
          </a:blip>
          <a:srcRect l="1549" t="3655" r="2655" b="4061"/>
          <a:stretch/>
        </p:blipFill>
        <p:spPr>
          <a:xfrm>
            <a:off x="9164900" y="2525485"/>
            <a:ext cx="15219100" cy="111905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Обтирание"/>
          <p:cNvSpPr txBox="1">
            <a:spLocks noGrp="1"/>
          </p:cNvSpPr>
          <p:nvPr>
            <p:ph type="title"/>
          </p:nvPr>
        </p:nvSpPr>
        <p:spPr>
          <a:xfrm>
            <a:off x="594554" y="-62734"/>
            <a:ext cx="23194892" cy="1791042"/>
          </a:xfrm>
          <a:prstGeom prst="rect">
            <a:avLst/>
          </a:prstGeom>
        </p:spPr>
        <p:txBody>
          <a:bodyPr/>
          <a:lstStyle>
            <a:lvl1pPr>
              <a:defRPr sz="9400" spc="-282"/>
            </a:lvl1pPr>
          </a:lstStyle>
          <a:p>
            <a:r>
              <a:t> Обтирание</a:t>
            </a:r>
          </a:p>
        </p:txBody>
      </p:sp>
      <p:sp>
        <p:nvSpPr>
          <p:cNvPr id="167" name="Для обтирания вначале используется теплая вода: для детей дошкольного возраста 25 - 28 градусов, для детей школьного возраста 20 - 25 градусов.…"/>
          <p:cNvSpPr txBox="1">
            <a:spLocks noGrp="1"/>
          </p:cNvSpPr>
          <p:nvPr>
            <p:ph type="body" sz="half" idx="1"/>
          </p:nvPr>
        </p:nvSpPr>
        <p:spPr>
          <a:xfrm>
            <a:off x="12413330" y="3762572"/>
            <a:ext cx="9119514" cy="8206284"/>
          </a:xfrm>
          <a:prstGeom prst="rect">
            <a:avLst/>
          </a:prstGeom>
        </p:spPr>
        <p:txBody>
          <a:bodyPr/>
          <a:lstStyle/>
          <a:p>
            <a:pPr marL="0" indent="0" algn="just" defTabSz="1950720">
              <a:spcBef>
                <a:spcPts val="1900"/>
              </a:spcBef>
              <a:buClrTx/>
              <a:buSzTx/>
              <a:buNone/>
              <a:defRPr sz="3840"/>
            </a:pPr>
            <a:r>
              <a:t>Для обтирания вначале используется теплая вода: для детей дошкольного возраста 25 - 28 градусов, для детей школьного возраста 20 - 25 градусов. </a:t>
            </a:r>
          </a:p>
          <a:p>
            <a:pPr marL="0" indent="0" algn="just" defTabSz="1950720">
              <a:spcBef>
                <a:spcPts val="1900"/>
              </a:spcBef>
              <a:buClrTx/>
              <a:buSzTx/>
              <a:buNone/>
              <a:defRPr sz="3840"/>
            </a:pPr>
            <a:r>
              <a:t>Температуру воды следует постепенно понижать на 1 градус через каждые три дня. Таким образом, температуру воды доводят до 19 градусов (для детей дошкольного возраста); для детей младшего школьного возраста – 16 градусов.</a:t>
            </a:r>
          </a:p>
        </p:txBody>
      </p:sp>
      <p:pic>
        <p:nvPicPr>
          <p:cNvPr id="168" name="IMG_7970.png" descr="IMG_7970.png"/>
          <p:cNvPicPr>
            <a:picLocks noChangeAspect="1"/>
          </p:cNvPicPr>
          <p:nvPr/>
        </p:nvPicPr>
        <p:blipFill>
          <a:blip r:embed="rId2">
            <a:extLst/>
          </a:blip>
          <a:srcRect l="9331" t="3716" r="9331"/>
          <a:stretch>
            <a:fillRect/>
          </a:stretch>
        </p:blipFill>
        <p:spPr>
          <a:xfrm>
            <a:off x="21158343" y="9724436"/>
            <a:ext cx="3369307" cy="423672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Обтирание - оно производится мокрым полотенцем или губкой. Обтирают шею, грудь, руки и спину. После этого кожу растирают сухим полотенцем до красноты по ходу движения крови к сердцу."/>
          <p:cNvSpPr txBox="1"/>
          <p:nvPr/>
        </p:nvSpPr>
        <p:spPr>
          <a:xfrm>
            <a:off x="348261" y="1805619"/>
            <a:ext cx="23687478" cy="165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379729">
              <a:lnSpc>
                <a:spcPct val="80000"/>
              </a:lnSpc>
              <a:defRPr sz="3864" spc="-115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r>
              <a:t>Обтирание - оно производится мокрым полотенцем или губкой. Обтирают шею, грудь, руки и спину. После этого кожу растирают сухим полотенцем до красноты по ходу движения крови к сердцу. </a:t>
            </a:r>
          </a:p>
        </p:txBody>
      </p:sp>
      <p:pic>
        <p:nvPicPr>
          <p:cNvPr id="170" name="IMG_7978.jpeg" descr="IMG_7978.jpeg"/>
          <p:cNvPicPr>
            <a:picLocks noChangeAspect="1"/>
          </p:cNvPicPr>
          <p:nvPr/>
        </p:nvPicPr>
        <p:blipFill>
          <a:blip r:embed="rId3">
            <a:extLst/>
          </a:blip>
          <a:srcRect l="15355" t="3674" r="15355" b="5074"/>
          <a:stretch>
            <a:fillRect/>
          </a:stretch>
        </p:blipFill>
        <p:spPr>
          <a:xfrm>
            <a:off x="1096929" y="3544737"/>
            <a:ext cx="9994942" cy="9872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Обливание"/>
          <p:cNvSpPr txBox="1">
            <a:spLocks noGrp="1"/>
          </p:cNvSpPr>
          <p:nvPr>
            <p:ph type="title"/>
          </p:nvPr>
        </p:nvSpPr>
        <p:spPr>
          <a:xfrm>
            <a:off x="1612242" y="17505"/>
            <a:ext cx="21159516" cy="1806231"/>
          </a:xfrm>
          <a:prstGeom prst="rect">
            <a:avLst/>
          </a:prstGeom>
        </p:spPr>
        <p:txBody>
          <a:bodyPr/>
          <a:lstStyle>
            <a:lvl1pPr>
              <a:defRPr sz="9400" spc="-282"/>
            </a:lvl1pPr>
          </a:lstStyle>
          <a:p>
            <a:r>
              <a:t> Обливание </a:t>
            </a:r>
          </a:p>
        </p:txBody>
      </p:sp>
      <p:sp>
        <p:nvSpPr>
          <p:cNvPr id="173" name="Обливание осуществляется с использованием кувшина или таза (на ребенка выливают воду из этой емкости).…"/>
          <p:cNvSpPr txBox="1">
            <a:spLocks noGrp="1"/>
          </p:cNvSpPr>
          <p:nvPr>
            <p:ph type="body" sz="half" idx="1"/>
          </p:nvPr>
        </p:nvSpPr>
        <p:spPr>
          <a:xfrm>
            <a:off x="903956" y="1697466"/>
            <a:ext cx="22576088" cy="3061561"/>
          </a:xfrm>
          <a:prstGeom prst="rect">
            <a:avLst/>
          </a:prstGeom>
        </p:spPr>
        <p:txBody>
          <a:bodyPr/>
          <a:lstStyle/>
          <a:p>
            <a:pPr marL="0" indent="0" algn="just" defTabSz="1706879">
              <a:spcBef>
                <a:spcPts val="1600"/>
              </a:spcBef>
              <a:buClrTx/>
              <a:buSzTx/>
              <a:buNone/>
              <a:defRPr sz="3359"/>
            </a:pPr>
            <a:r>
              <a:t>Обливание осуществляется с использованием кувшина или таза (на ребенка выливают воду из этой емкости).                 </a:t>
            </a:r>
          </a:p>
          <a:p>
            <a:pPr marL="0" indent="0" algn="just" defTabSz="1706879">
              <a:spcBef>
                <a:spcPts val="1600"/>
              </a:spcBef>
              <a:buClrTx/>
              <a:buSzTx/>
              <a:buNone/>
              <a:defRPr sz="3359"/>
            </a:pPr>
            <a:r>
              <a:t>В начале поливают воду на спину, затем на грудь, живот и в конце на ноги. </a:t>
            </a:r>
          </a:p>
          <a:p>
            <a:pPr marL="0" indent="0" algn="just" defTabSz="1706879">
              <a:spcBef>
                <a:spcPts val="1600"/>
              </a:spcBef>
              <a:buClrTx/>
              <a:buSzTx/>
              <a:buNone/>
              <a:defRPr sz="3359"/>
            </a:pPr>
            <a:r>
              <a:t>Обливание первоначально проводят при температуре воды от 30 - 35 градусов. Постепенно температура воды понижается на 1 - 2 градуса (через каждые 10 дней) и доводится до 15 - 20 градусов.</a:t>
            </a:r>
          </a:p>
        </p:txBody>
      </p:sp>
      <p:pic>
        <p:nvPicPr>
          <p:cNvPr id="174" name="IMG_7968.jpeg" descr="IMG_79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0956" y="4587189"/>
            <a:ext cx="16256001" cy="914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Принятие душа"/>
          <p:cNvSpPr txBox="1">
            <a:spLocks noGrp="1"/>
          </p:cNvSpPr>
          <p:nvPr>
            <p:ph type="title"/>
          </p:nvPr>
        </p:nvSpPr>
        <p:spPr>
          <a:xfrm>
            <a:off x="789966" y="275725"/>
            <a:ext cx="22804068" cy="1684716"/>
          </a:xfrm>
          <a:prstGeom prst="rect">
            <a:avLst/>
          </a:prstGeom>
        </p:spPr>
        <p:txBody>
          <a:bodyPr/>
          <a:lstStyle>
            <a:lvl1pPr defTabSz="800735">
              <a:defRPr sz="9118" spc="-273"/>
            </a:lvl1pPr>
          </a:lstStyle>
          <a:p>
            <a:r>
              <a:t> Принятие душа</a:t>
            </a:r>
          </a:p>
        </p:txBody>
      </p:sp>
      <p:sp>
        <p:nvSpPr>
          <p:cNvPr id="177" name="Помните: при закаливание у ребенка должны быть положительные эмоции, радость.…"/>
          <p:cNvSpPr txBox="1">
            <a:spLocks noGrp="1"/>
          </p:cNvSpPr>
          <p:nvPr>
            <p:ph type="body" idx="22"/>
          </p:nvPr>
        </p:nvSpPr>
        <p:spPr>
          <a:xfrm>
            <a:off x="1161143" y="12039456"/>
            <a:ext cx="22061714" cy="157046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421004">
              <a:lnSpc>
                <a:spcPct val="80000"/>
              </a:lnSpc>
              <a:defRPr sz="4284" spc="-128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pPr>
            <a:r>
              <a:t> Помните: при закаливание у ребенка должны быть положительные эмоции, радость. </a:t>
            </a:r>
          </a:p>
          <a:p>
            <a:pPr defTabSz="421004">
              <a:lnSpc>
                <a:spcPct val="80000"/>
              </a:lnSpc>
              <a:defRPr sz="4284" spc="-128"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pPr>
            <a:r>
              <a:t>Нельзя проводить закаливающие процедуры против желания ребенка!</a:t>
            </a:r>
          </a:p>
        </p:txBody>
      </p:sp>
      <p:sp>
        <p:nvSpPr>
          <p:cNvPr id="178" name="Контрастный душ можно использовать для детей старше трёхлетнего возраста. При этом малыш стоит под «горячим дождиком» 1- 2 минуты, а затем под «холодным» 10 - 20 секунд. Чередовать 5 - 10 раз.…"/>
          <p:cNvSpPr txBox="1">
            <a:spLocks noGrp="1"/>
          </p:cNvSpPr>
          <p:nvPr>
            <p:ph type="body" sz="half" idx="1"/>
          </p:nvPr>
        </p:nvSpPr>
        <p:spPr>
          <a:xfrm>
            <a:off x="10902077" y="3194951"/>
            <a:ext cx="12414175" cy="7609994"/>
          </a:xfrm>
          <a:prstGeom prst="rect">
            <a:avLst/>
          </a:prstGeom>
        </p:spPr>
        <p:txBody>
          <a:bodyPr/>
          <a:lstStyle/>
          <a:p>
            <a:pPr marL="0" indent="0" algn="just" defTabSz="2340863">
              <a:spcBef>
                <a:spcPts val="2300"/>
              </a:spcBef>
              <a:buClrTx/>
              <a:buSzTx/>
              <a:buNone/>
              <a:defRPr sz="4608"/>
            </a:pPr>
            <a:r>
              <a:t>Контрастный душ можно использовать для детей старше трёхлетнего возраста. При этом малыш стоит под «горячим дождиком» 1- 2 минуты, а затем под «холодным» 10 - 20 секунд. Чередовать 5 - 10 раз. </a:t>
            </a:r>
          </a:p>
          <a:p>
            <a:pPr marL="0" indent="0" algn="just" defTabSz="2340863">
              <a:spcBef>
                <a:spcPts val="2300"/>
              </a:spcBef>
              <a:buClrTx/>
              <a:buSzTx/>
              <a:buNone/>
              <a:defRPr sz="4608"/>
            </a:pPr>
            <a:r>
              <a:t>Придумайте малышу сказку или забавную историю, чтобы проводить процедуры в виде игры или спектакля. </a:t>
            </a:r>
          </a:p>
        </p:txBody>
      </p:sp>
      <p:pic>
        <p:nvPicPr>
          <p:cNvPr id="179" name="IMG_7975.webp" descr="IMG_7975.web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925" y="2427948"/>
            <a:ext cx="9220201" cy="914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Закаливание воздухом"/>
          <p:cNvSpPr txBox="1">
            <a:spLocks noGrp="1"/>
          </p:cNvSpPr>
          <p:nvPr>
            <p:ph type="title"/>
          </p:nvPr>
        </p:nvSpPr>
        <p:spPr>
          <a:xfrm>
            <a:off x="321146" y="230157"/>
            <a:ext cx="23741708" cy="1866988"/>
          </a:xfrm>
          <a:prstGeom prst="rect">
            <a:avLst/>
          </a:prstGeom>
        </p:spPr>
        <p:txBody>
          <a:bodyPr/>
          <a:lstStyle>
            <a:lvl1pPr>
              <a:defRPr sz="9400" spc="-282"/>
            </a:lvl1pPr>
          </a:lstStyle>
          <a:p>
            <a:r>
              <a:t> Закаливание воздухом</a:t>
            </a:r>
          </a:p>
        </p:txBody>
      </p:sp>
      <p:sp>
        <p:nvSpPr>
          <p:cNvPr id="182" name="•Закаливание воздушными ваннами оказывает положительное действие на функции всех органов, повышает общую реактивность организма.…"/>
          <p:cNvSpPr txBox="1">
            <a:spLocks noGrp="1"/>
          </p:cNvSpPr>
          <p:nvPr>
            <p:ph type="body" idx="1"/>
          </p:nvPr>
        </p:nvSpPr>
        <p:spPr>
          <a:xfrm>
            <a:off x="517537" y="2215480"/>
            <a:ext cx="12897462" cy="10751641"/>
          </a:xfrm>
          <a:prstGeom prst="rect">
            <a:avLst/>
          </a:prstGeom>
        </p:spPr>
        <p:txBody>
          <a:bodyPr/>
          <a:lstStyle/>
          <a:p>
            <a:pPr marL="0" indent="0" algn="just" defTabSz="1755648">
              <a:spcBef>
                <a:spcPts val="1700"/>
              </a:spcBef>
              <a:buClrTx/>
              <a:buSzTx/>
              <a:buNone/>
              <a:defRPr sz="3456"/>
            </a:pPr>
            <a:r>
              <a:t>•Закаливание воздушными ваннами оказывает положительное действие на функции всех органов, повышает общую реактивность организма.</a:t>
            </a:r>
          </a:p>
          <a:p>
            <a:pPr marL="0" indent="0" algn="just" defTabSz="1755648">
              <a:spcBef>
                <a:spcPts val="1700"/>
              </a:spcBef>
              <a:buClrTx/>
              <a:buSzTx/>
              <a:buNone/>
              <a:defRPr sz="3456"/>
            </a:pPr>
            <a:r>
              <a:t>Воздушные ванны можно условно разделить на теплые (тЗО-20°С), прохладные (+20-14°С) и холодные (-4°С и ниже). </a:t>
            </a:r>
          </a:p>
          <a:p>
            <a:pPr marL="0" indent="0" algn="just" defTabSz="1755648">
              <a:spcBef>
                <a:spcPts val="1700"/>
              </a:spcBef>
              <a:buClrTx/>
              <a:buSzTx/>
              <a:buNone/>
              <a:defRPr sz="3456"/>
            </a:pPr>
            <a:r>
              <a:t>•Закаливающее действие воздухом связано, прежде всего, с разницей температуры между ним и поверхностью тела ребенка.</a:t>
            </a:r>
          </a:p>
          <a:p>
            <a:pPr marL="0" indent="0" algn="just" defTabSz="1755648">
              <a:spcBef>
                <a:spcPts val="1700"/>
              </a:spcBef>
              <a:buClrTx/>
              <a:buSzTx/>
              <a:buNone/>
              <a:defRPr sz="3456"/>
            </a:pPr>
            <a:r>
              <a:t>Закаливание воздухом начинается с первых дней жизни ребенка. Оно повышает потребление кислорода, способствует улучшению функционирования ЦНС, нормализации сна и аппетита.</a:t>
            </a:r>
          </a:p>
          <a:p>
            <a:pPr marL="0" indent="0" algn="just" defTabSz="1755648">
              <a:spcBef>
                <a:spcPts val="1700"/>
              </a:spcBef>
              <a:buClrTx/>
              <a:buSzTx/>
              <a:buNone/>
              <a:defRPr sz="3456"/>
            </a:pPr>
            <a:r>
              <a:t>Закаливание воздухом включает в себя оптимальный температурный режим помещения, использование рациональной одежды, воздушные ванны, сон на свежем воздухе, повышение устойчивости к сквознякам.</a:t>
            </a:r>
          </a:p>
        </p:txBody>
      </p:sp>
      <p:pic>
        <p:nvPicPr>
          <p:cNvPr id="183" name="IMG_7977.jpeg" descr="IMG_7977.jpeg"/>
          <p:cNvPicPr>
            <a:picLocks noChangeAspect="1"/>
          </p:cNvPicPr>
          <p:nvPr/>
        </p:nvPicPr>
        <p:blipFill>
          <a:blip r:embed="rId2">
            <a:extLst/>
          </a:blip>
          <a:srcRect l="4311" r="6397"/>
          <a:stretch>
            <a:fillRect/>
          </a:stretch>
        </p:blipFill>
        <p:spPr>
          <a:xfrm>
            <a:off x="13853983" y="3473524"/>
            <a:ext cx="10273256" cy="823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7976.jpeg" descr="IMG_797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0606" y="-29811"/>
            <a:ext cx="19382788" cy="13775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660</Words>
  <Application>Microsoft Office PowerPoint</Application>
  <PresentationFormat>Произвольный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Avenir Next Demi Bold</vt:lpstr>
      <vt:lpstr>Avenir Next Medium</vt:lpstr>
      <vt:lpstr>Avenir Next Regular</vt:lpstr>
      <vt:lpstr>Canela Deck Regular</vt:lpstr>
      <vt:lpstr>Helvetica</vt:lpstr>
      <vt:lpstr>Helvetica Neue</vt:lpstr>
      <vt:lpstr>31_ColorGradientLight</vt:lpstr>
      <vt:lpstr> «Буклет о закаливании для родителей»</vt:lpstr>
      <vt:lpstr>Родителям на заметку!</vt:lpstr>
      <vt:lpstr>Презентация PowerPoint</vt:lpstr>
      <vt:lpstr> Виды закаливания</vt:lpstr>
      <vt:lpstr> Обтирание</vt:lpstr>
      <vt:lpstr> Обливание </vt:lpstr>
      <vt:lpstr> Принятие душа</vt:lpstr>
      <vt:lpstr> Закаливание воздухом</vt:lpstr>
      <vt:lpstr>Презентация PowerPoint</vt:lpstr>
      <vt:lpstr>Презентация PowerPoint</vt:lpstr>
      <vt:lpstr> Основные принципы:</vt:lpstr>
      <vt:lpstr>Важно знать</vt:lpstr>
      <vt:lpstr>Итог:</vt:lpstr>
      <vt:lpstr>Литература для самостоятельного изучения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«Буклет о закаливании для родителей»</dc:title>
  <cp:lastModifiedBy>Настя</cp:lastModifiedBy>
  <cp:revision>2</cp:revision>
  <dcterms:modified xsi:type="dcterms:W3CDTF">2023-10-20T05:18:39Z</dcterms:modified>
</cp:coreProperties>
</file>